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82" r:id="rId6"/>
    <p:sldId id="269" r:id="rId7"/>
    <p:sldId id="268" r:id="rId8"/>
    <p:sldId id="260" r:id="rId9"/>
    <p:sldId id="261" r:id="rId10"/>
    <p:sldId id="270" r:id="rId11"/>
    <p:sldId id="271" r:id="rId12"/>
    <p:sldId id="272" r:id="rId13"/>
    <p:sldId id="273" r:id="rId14"/>
    <p:sldId id="274" r:id="rId15"/>
    <p:sldId id="275" r:id="rId16"/>
    <p:sldId id="263" r:id="rId17"/>
    <p:sldId id="276" r:id="rId18"/>
    <p:sldId id="277" r:id="rId19"/>
    <p:sldId id="265" r:id="rId20"/>
    <p:sldId id="278" r:id="rId21"/>
    <p:sldId id="279" r:id="rId22"/>
    <p:sldId id="280" r:id="rId23"/>
    <p:sldId id="281" r:id="rId24"/>
    <p:sldId id="26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41" autoAdjust="0"/>
    <p:restoredTop sz="94660"/>
  </p:normalViewPr>
  <p:slideViewPr>
    <p:cSldViewPr snapToGrid="0">
      <p:cViewPr varScale="1">
        <p:scale>
          <a:sx n="73" d="100"/>
          <a:sy n="73" d="100"/>
        </p:scale>
        <p:origin x="49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7DFD2B-AA73-43B7-8312-F772F866472F}" type="datetimeFigureOut">
              <a:rPr lang="en-US" smtClean="0"/>
              <a:t>11/30/2016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1906917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7DFD2B-AA73-43B7-8312-F772F866472F}" type="datetimeFigureOut">
              <a:rPr lang="en-US" smtClean="0"/>
              <a:t>11/30/2016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2933679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7DFD2B-AA73-43B7-8312-F772F866472F}" type="datetimeFigureOut">
              <a:rPr lang="en-US" smtClean="0"/>
              <a:t>11/30/2016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1872096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7DFD2B-AA73-43B7-8312-F772F866472F}" type="datetimeFigureOut">
              <a:rPr lang="en-US" smtClean="0"/>
              <a:t>11/30/2016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3488491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7DFD2B-AA73-43B7-8312-F772F866472F}" type="datetimeFigureOut">
              <a:rPr lang="en-US" smtClean="0"/>
              <a:t>11/30/2016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1128806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7DFD2B-AA73-43B7-8312-F772F866472F}" type="datetimeFigureOut">
              <a:rPr lang="en-US" smtClean="0"/>
              <a:t>11/30/2016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1218934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7DFD2B-AA73-43B7-8312-F772F866472F}" type="datetimeFigureOut">
              <a:rPr lang="en-US" smtClean="0"/>
              <a:t>11/30/2016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1894561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7DFD2B-AA73-43B7-8312-F772F866472F}" type="datetimeFigureOut">
              <a:rPr lang="en-US" smtClean="0"/>
              <a:t>11/30/2016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2435777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7DFD2B-AA73-43B7-8312-F772F866472F}" type="datetimeFigureOut">
              <a:rPr lang="en-US" smtClean="0"/>
              <a:t>11/30/2016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1843744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7DFD2B-AA73-43B7-8312-F772F866472F}" type="datetimeFigureOut">
              <a:rPr lang="en-US" smtClean="0"/>
              <a:t>11/30/2016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4117120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7DFD2B-AA73-43B7-8312-F772F866472F}" type="datetimeFigureOut">
              <a:rPr lang="en-US" smtClean="0"/>
              <a:t>11/30/2016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911FB-E531-4930-8318-CAA0444B186F}" type="slidenum">
              <a:rPr lang="en-US" smtClean="0"/>
              <a:t>‹#›</a:t>
            </a:fld>
            <a:endParaRPr lang="en-US"/>
          </a:p>
        </p:txBody>
      </p:sp>
    </p:spTree>
    <p:extLst>
      <p:ext uri="{BB962C8B-B14F-4D97-AF65-F5344CB8AC3E}">
        <p14:creationId xmlns:p14="http://schemas.microsoft.com/office/powerpoint/2010/main" val="1804927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B0F0">
            <a:alpha val="22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7DFD2B-AA73-43B7-8312-F772F866472F}" type="datetimeFigureOut">
              <a:rPr lang="en-US" smtClean="0"/>
              <a:t>11/30/2016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A911FB-E531-4930-8318-CAA0444B186F}" type="slidenum">
              <a:rPr lang="en-US" smtClean="0"/>
              <a:t>‹#›</a:t>
            </a:fld>
            <a:endParaRPr lang="en-US"/>
          </a:p>
        </p:txBody>
      </p:sp>
    </p:spTree>
    <p:extLst>
      <p:ext uri="{BB962C8B-B14F-4D97-AF65-F5344CB8AC3E}">
        <p14:creationId xmlns:p14="http://schemas.microsoft.com/office/powerpoint/2010/main" val="6878403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Water Potential Tutorial</a:t>
            </a:r>
            <a:endParaRPr lang="en-US" b="1" dirty="0"/>
          </a:p>
        </p:txBody>
      </p:sp>
      <p:sp>
        <p:nvSpPr>
          <p:cNvPr id="3" name="Subtitle 2"/>
          <p:cNvSpPr>
            <a:spLocks noGrp="1"/>
          </p:cNvSpPr>
          <p:nvPr>
            <p:ph type="subTitle" idx="1"/>
          </p:nvPr>
        </p:nvSpPr>
        <p:spPr/>
        <p:txBody>
          <a:bodyPr/>
          <a:lstStyle/>
          <a:p>
            <a:r>
              <a:rPr lang="en-US" dirty="0" smtClean="0"/>
              <a:t>AP Biology, Mrs. Krouse</a:t>
            </a:r>
            <a:endParaRPr lang="en-US" dirty="0"/>
          </a:p>
        </p:txBody>
      </p:sp>
    </p:spTree>
    <p:extLst>
      <p:ext uri="{BB962C8B-B14F-4D97-AF65-F5344CB8AC3E}">
        <p14:creationId xmlns:p14="http://schemas.microsoft.com/office/powerpoint/2010/main" val="35078448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59398"/>
            <a:ext cx="10515600" cy="5617565"/>
          </a:xfrm>
        </p:spPr>
        <p:txBody>
          <a:bodyPr/>
          <a:lstStyle/>
          <a:p>
            <a:pPr marL="0" lvl="0" indent="0">
              <a:buNone/>
            </a:pPr>
            <a:r>
              <a:rPr lang="en-US" dirty="0" smtClean="0"/>
              <a:t>a) Initially, free energy is greater inside the cell than outside</a:t>
            </a:r>
          </a:p>
          <a:p>
            <a:pPr marL="0" indent="0">
              <a:buNone/>
            </a:pPr>
            <a:r>
              <a:rPr lang="en-US" b="1" dirty="0" smtClean="0"/>
              <a:t>Answer: </a:t>
            </a:r>
            <a:r>
              <a:rPr lang="en-US" dirty="0" smtClean="0"/>
              <a:t>A (True) </a:t>
            </a:r>
            <a:endParaRPr lang="en-US" dirty="0"/>
          </a:p>
          <a:p>
            <a:pPr marL="0" indent="0">
              <a:buNone/>
            </a:pPr>
            <a:r>
              <a:rPr lang="en-US" b="1" dirty="0" smtClean="0"/>
              <a:t>Explanation: </a:t>
            </a:r>
            <a:r>
              <a:rPr lang="en-US" dirty="0" smtClean="0"/>
              <a:t>High free energy </a:t>
            </a:r>
            <a:r>
              <a:rPr lang="en-US" dirty="0" smtClean="0">
                <a:sym typeface="Wingdings" panose="05000000000000000000" pitchFamily="2" charset="2"/>
              </a:rPr>
              <a:t> higher water potential  higher water concentration</a:t>
            </a:r>
          </a:p>
          <a:p>
            <a:pPr marL="0" indent="0">
              <a:buNone/>
            </a:pPr>
            <a:endParaRPr lang="en-US" dirty="0"/>
          </a:p>
        </p:txBody>
      </p:sp>
      <p:pic>
        <p:nvPicPr>
          <p:cNvPr id="4" name="Picture 3"/>
          <p:cNvPicPr>
            <a:picLocks noChangeAspect="1"/>
          </p:cNvPicPr>
          <p:nvPr/>
        </p:nvPicPr>
        <p:blipFill>
          <a:blip r:embed="rId2"/>
          <a:stretch>
            <a:fillRect/>
          </a:stretch>
        </p:blipFill>
        <p:spPr>
          <a:xfrm>
            <a:off x="6440244" y="2291379"/>
            <a:ext cx="4381920" cy="4079222"/>
          </a:xfrm>
          <a:prstGeom prst="rect">
            <a:avLst/>
          </a:prstGeom>
        </p:spPr>
      </p:pic>
    </p:spTree>
    <p:extLst>
      <p:ext uri="{BB962C8B-B14F-4D97-AF65-F5344CB8AC3E}">
        <p14:creationId xmlns:p14="http://schemas.microsoft.com/office/powerpoint/2010/main" val="18168237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8501" y="161365"/>
            <a:ext cx="10515600" cy="5563777"/>
          </a:xfrm>
        </p:spPr>
        <p:txBody>
          <a:bodyPr/>
          <a:lstStyle/>
          <a:p>
            <a:pPr marL="0" indent="0">
              <a:buNone/>
            </a:pPr>
            <a:r>
              <a:rPr lang="en-US" dirty="0" smtClean="0"/>
              <a:t>b) It is possible that this cell is already in equilibrium with its surroundings.</a:t>
            </a:r>
          </a:p>
          <a:p>
            <a:pPr marL="0" indent="0">
              <a:buNone/>
            </a:pPr>
            <a:r>
              <a:rPr lang="en-US" b="1" dirty="0" smtClean="0"/>
              <a:t>Answer: </a:t>
            </a:r>
            <a:r>
              <a:rPr lang="en-US" dirty="0" smtClean="0"/>
              <a:t>B (False)</a:t>
            </a:r>
          </a:p>
          <a:p>
            <a:pPr marL="0" indent="0">
              <a:buNone/>
            </a:pPr>
            <a:r>
              <a:rPr lang="en-US" b="1" dirty="0" smtClean="0"/>
              <a:t>Explanation: </a:t>
            </a:r>
            <a:r>
              <a:rPr lang="en-US" dirty="0" smtClean="0"/>
              <a:t>The cell must lose water to reach equilibrium with the outside solution</a:t>
            </a:r>
            <a:endParaRPr lang="en-US" b="1" dirty="0"/>
          </a:p>
        </p:txBody>
      </p:sp>
      <p:pic>
        <p:nvPicPr>
          <p:cNvPr id="4" name="Picture 3"/>
          <p:cNvPicPr>
            <a:picLocks noChangeAspect="1"/>
          </p:cNvPicPr>
          <p:nvPr/>
        </p:nvPicPr>
        <p:blipFill>
          <a:blip r:embed="rId2"/>
          <a:stretch>
            <a:fillRect/>
          </a:stretch>
        </p:blipFill>
        <p:spPr>
          <a:xfrm>
            <a:off x="6347012" y="2191090"/>
            <a:ext cx="4418871" cy="4199064"/>
          </a:xfrm>
          <a:prstGeom prst="rect">
            <a:avLst/>
          </a:prstGeom>
        </p:spPr>
      </p:pic>
    </p:spTree>
    <p:extLst>
      <p:ext uri="{BB962C8B-B14F-4D97-AF65-F5344CB8AC3E}">
        <p14:creationId xmlns:p14="http://schemas.microsoft.com/office/powerpoint/2010/main" val="34173794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51821"/>
            <a:ext cx="10515600" cy="5725142"/>
          </a:xfrm>
        </p:spPr>
        <p:txBody>
          <a:bodyPr/>
          <a:lstStyle/>
          <a:p>
            <a:pPr marL="0" lvl="0" indent="0">
              <a:buNone/>
            </a:pPr>
            <a:r>
              <a:rPr lang="en-US" dirty="0" smtClean="0"/>
              <a:t>c) Initially, solute concentration is greater outside the cell than inside.</a:t>
            </a:r>
          </a:p>
          <a:p>
            <a:pPr marL="0" indent="0">
              <a:buNone/>
            </a:pPr>
            <a:r>
              <a:rPr lang="en-US" b="1" dirty="0" smtClean="0"/>
              <a:t>Answer: </a:t>
            </a:r>
            <a:r>
              <a:rPr lang="en-US" dirty="0" smtClean="0"/>
              <a:t>A (True)</a:t>
            </a:r>
          </a:p>
          <a:p>
            <a:pPr marL="0" indent="0">
              <a:buNone/>
            </a:pPr>
            <a:r>
              <a:rPr lang="en-US" b="1" dirty="0" smtClean="0"/>
              <a:t>Explanation: </a:t>
            </a:r>
            <a:r>
              <a:rPr lang="en-US" dirty="0" smtClean="0"/>
              <a:t>See picture</a:t>
            </a:r>
            <a:endParaRPr lang="en-US" b="1" dirty="0"/>
          </a:p>
        </p:txBody>
      </p:sp>
      <p:pic>
        <p:nvPicPr>
          <p:cNvPr id="4" name="Picture 3"/>
          <p:cNvPicPr>
            <a:picLocks noChangeAspect="1"/>
          </p:cNvPicPr>
          <p:nvPr/>
        </p:nvPicPr>
        <p:blipFill>
          <a:blip r:embed="rId2"/>
          <a:stretch>
            <a:fillRect/>
          </a:stretch>
        </p:blipFill>
        <p:spPr>
          <a:xfrm>
            <a:off x="6971880" y="2000922"/>
            <a:ext cx="4381920" cy="4079222"/>
          </a:xfrm>
          <a:prstGeom prst="rect">
            <a:avLst/>
          </a:prstGeom>
        </p:spPr>
      </p:pic>
    </p:spTree>
    <p:extLst>
      <p:ext uri="{BB962C8B-B14F-4D97-AF65-F5344CB8AC3E}">
        <p14:creationId xmlns:p14="http://schemas.microsoft.com/office/powerpoint/2010/main" val="37493160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443" y="86061"/>
            <a:ext cx="10515600" cy="5488474"/>
          </a:xfrm>
        </p:spPr>
        <p:txBody>
          <a:bodyPr/>
          <a:lstStyle/>
          <a:p>
            <a:pPr marL="0" lvl="0" indent="0">
              <a:buNone/>
            </a:pPr>
            <a:r>
              <a:rPr lang="en-US" dirty="0" smtClean="0"/>
              <a:t>d) Water will enter the cell because solute potential is lower inside the cell than outside.</a:t>
            </a:r>
          </a:p>
          <a:p>
            <a:pPr marL="0" lvl="0" indent="0">
              <a:buNone/>
            </a:pPr>
            <a:r>
              <a:rPr lang="en-US" b="1" dirty="0" smtClean="0"/>
              <a:t>Answer: </a:t>
            </a:r>
            <a:r>
              <a:rPr lang="en-US" dirty="0" smtClean="0"/>
              <a:t>B (False)</a:t>
            </a:r>
          </a:p>
          <a:p>
            <a:pPr marL="0" lvl="0" indent="0">
              <a:buNone/>
            </a:pPr>
            <a:r>
              <a:rPr lang="en-US" b="1" dirty="0" smtClean="0"/>
              <a:t>Explanation: </a:t>
            </a:r>
            <a:r>
              <a:rPr lang="en-US" dirty="0" smtClean="0"/>
              <a:t>Water will exit the cell because solute potential and water potential are higher (less negative) inside the cell than outside the cell </a:t>
            </a:r>
            <a:endParaRPr lang="en-US" b="1" dirty="0" smtClean="0"/>
          </a:p>
          <a:p>
            <a:pPr marL="0" lvl="0" indent="0">
              <a:buNone/>
            </a:pPr>
            <a:endParaRPr lang="en-US" b="1" dirty="0" smtClean="0"/>
          </a:p>
          <a:p>
            <a:endParaRPr lang="en-US" dirty="0"/>
          </a:p>
        </p:txBody>
      </p:sp>
      <p:pic>
        <p:nvPicPr>
          <p:cNvPr id="5" name="Picture 4"/>
          <p:cNvPicPr>
            <a:picLocks noChangeAspect="1"/>
          </p:cNvPicPr>
          <p:nvPr/>
        </p:nvPicPr>
        <p:blipFill>
          <a:blip r:embed="rId2"/>
          <a:stretch>
            <a:fillRect/>
          </a:stretch>
        </p:blipFill>
        <p:spPr>
          <a:xfrm>
            <a:off x="2538805" y="2505739"/>
            <a:ext cx="6648226" cy="3942797"/>
          </a:xfrm>
          <a:prstGeom prst="rect">
            <a:avLst/>
          </a:prstGeom>
        </p:spPr>
      </p:pic>
    </p:spTree>
    <p:extLst>
      <p:ext uri="{BB962C8B-B14F-4D97-AF65-F5344CB8AC3E}">
        <p14:creationId xmlns:p14="http://schemas.microsoft.com/office/powerpoint/2010/main" val="7007404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503" y="150607"/>
            <a:ext cx="10515600" cy="5499231"/>
          </a:xfrm>
        </p:spPr>
        <p:txBody>
          <a:bodyPr/>
          <a:lstStyle/>
          <a:p>
            <a:pPr marL="0" lvl="0" indent="0">
              <a:buNone/>
            </a:pPr>
            <a:r>
              <a:rPr lang="en-US" dirty="0" smtClean="0"/>
              <a:t>e) Initially, the cytoplasm is hypertonic to the surrounding solution.</a:t>
            </a:r>
          </a:p>
          <a:p>
            <a:pPr marL="0" lvl="0" indent="0">
              <a:buNone/>
            </a:pPr>
            <a:r>
              <a:rPr lang="en-US" b="1" dirty="0" smtClean="0"/>
              <a:t>Answer: </a:t>
            </a:r>
            <a:r>
              <a:rPr lang="en-US" dirty="0" smtClean="0"/>
              <a:t>B (False)</a:t>
            </a:r>
          </a:p>
          <a:p>
            <a:pPr marL="0" lvl="0" indent="0">
              <a:buNone/>
            </a:pPr>
            <a:r>
              <a:rPr lang="en-US" b="1" dirty="0" smtClean="0"/>
              <a:t>Explanation: </a:t>
            </a:r>
            <a:r>
              <a:rPr lang="en-US" dirty="0" smtClean="0"/>
              <a:t>Initially, the cytoplasm is hypotonic to the surrounding solution. </a:t>
            </a:r>
          </a:p>
          <a:p>
            <a:pPr marL="0" lvl="0" indent="0">
              <a:buNone/>
            </a:pPr>
            <a:endParaRPr lang="en-US" dirty="0" smtClean="0"/>
          </a:p>
          <a:p>
            <a:pPr marL="0" lvl="0" indent="0">
              <a:buNone/>
            </a:pPr>
            <a:endParaRPr lang="en-US" dirty="0" smtClean="0"/>
          </a:p>
          <a:p>
            <a:pPr marL="0" indent="0">
              <a:buNone/>
            </a:pPr>
            <a:endParaRPr lang="en-US" dirty="0"/>
          </a:p>
        </p:txBody>
      </p:sp>
      <p:pic>
        <p:nvPicPr>
          <p:cNvPr id="4" name="Picture 3"/>
          <p:cNvPicPr>
            <a:picLocks noChangeAspect="1"/>
          </p:cNvPicPr>
          <p:nvPr/>
        </p:nvPicPr>
        <p:blipFill>
          <a:blip r:embed="rId2"/>
          <a:stretch>
            <a:fillRect/>
          </a:stretch>
        </p:blipFill>
        <p:spPr>
          <a:xfrm>
            <a:off x="2405160" y="2030458"/>
            <a:ext cx="7532285" cy="4463576"/>
          </a:xfrm>
          <a:prstGeom prst="rect">
            <a:avLst/>
          </a:prstGeom>
        </p:spPr>
      </p:pic>
    </p:spTree>
    <p:extLst>
      <p:ext uri="{BB962C8B-B14F-4D97-AF65-F5344CB8AC3E}">
        <p14:creationId xmlns:p14="http://schemas.microsoft.com/office/powerpoint/2010/main" val="18417263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1231" y="75304"/>
            <a:ext cx="10515600" cy="5789688"/>
          </a:xfrm>
        </p:spPr>
        <p:txBody>
          <a:bodyPr/>
          <a:lstStyle/>
          <a:p>
            <a:pPr marL="0" lvl="0" indent="0">
              <a:buNone/>
            </a:pPr>
            <a:r>
              <a:rPr lang="en-US" dirty="0" smtClean="0"/>
              <a:t>f) At equilibrium, the pressure potential inside the cell will have increased. </a:t>
            </a:r>
          </a:p>
          <a:p>
            <a:pPr marL="0" indent="0">
              <a:buNone/>
            </a:pPr>
            <a:r>
              <a:rPr lang="en-US" b="1" dirty="0" smtClean="0"/>
              <a:t>Answer: </a:t>
            </a:r>
            <a:r>
              <a:rPr lang="en-US" dirty="0" smtClean="0"/>
              <a:t>B (False)</a:t>
            </a:r>
          </a:p>
          <a:p>
            <a:pPr marL="0" indent="0">
              <a:buNone/>
            </a:pPr>
            <a:r>
              <a:rPr lang="en-US" b="1" dirty="0" smtClean="0"/>
              <a:t>Explanation: </a:t>
            </a:r>
            <a:r>
              <a:rPr lang="en-US" dirty="0" smtClean="0"/>
              <a:t>At equilibrium, the pressure potential inside the cell remains zero.  There is only pressure potential when water enters a plant cell and pushes against the cell wall to create pressure. </a:t>
            </a:r>
          </a:p>
          <a:p>
            <a:pPr marL="0" indent="0">
              <a:buNone/>
            </a:pPr>
            <a:endParaRPr lang="en-US" dirty="0"/>
          </a:p>
        </p:txBody>
      </p:sp>
      <p:pic>
        <p:nvPicPr>
          <p:cNvPr id="4" name="Picture 3"/>
          <p:cNvPicPr>
            <a:picLocks noChangeAspect="1"/>
          </p:cNvPicPr>
          <p:nvPr/>
        </p:nvPicPr>
        <p:blipFill>
          <a:blip r:embed="rId2"/>
          <a:stretch>
            <a:fillRect/>
          </a:stretch>
        </p:blipFill>
        <p:spPr>
          <a:xfrm>
            <a:off x="2581836" y="2852730"/>
            <a:ext cx="6344390" cy="3759638"/>
          </a:xfrm>
          <a:prstGeom prst="rect">
            <a:avLst/>
          </a:prstGeom>
        </p:spPr>
      </p:pic>
    </p:spTree>
    <p:extLst>
      <p:ext uri="{BB962C8B-B14F-4D97-AF65-F5344CB8AC3E}">
        <p14:creationId xmlns:p14="http://schemas.microsoft.com/office/powerpoint/2010/main" val="30485774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9756"/>
            <a:ext cx="10515600" cy="995251"/>
          </a:xfrm>
        </p:spPr>
        <p:txBody>
          <a:bodyPr/>
          <a:lstStyle/>
          <a:p>
            <a:r>
              <a:rPr lang="en-US" dirty="0" smtClean="0"/>
              <a:t>Practice Problem #2</a:t>
            </a:r>
            <a:endParaRPr lang="en-US" dirty="0"/>
          </a:p>
        </p:txBody>
      </p:sp>
      <p:sp>
        <p:nvSpPr>
          <p:cNvPr id="3" name="Content Placeholder 2"/>
          <p:cNvSpPr>
            <a:spLocks noGrp="1"/>
          </p:cNvSpPr>
          <p:nvPr>
            <p:ph idx="1"/>
          </p:nvPr>
        </p:nvSpPr>
        <p:spPr>
          <a:xfrm>
            <a:off x="838200" y="889709"/>
            <a:ext cx="10515600" cy="3445622"/>
          </a:xfrm>
        </p:spPr>
        <p:txBody>
          <a:bodyPr/>
          <a:lstStyle/>
          <a:p>
            <a:pPr marL="0" indent="0">
              <a:buNone/>
            </a:pPr>
            <a:r>
              <a:rPr lang="en-US" dirty="0"/>
              <a:t>A student conducted an experiment to track the movement of water across a selectively permeable membrane (dialysis tubing).  He filled bags of dialysis tubing with solution of varying sucrose (sugar) concentrations and recorded an initial mass for each bag.  He then placed these bags in beakers containing solutions of varying sucrose concentrations.  He let the beakers sit for 30 minutes, removed the bags, and recorded the final mass of each bag.  Images of the bags and beakers used (with sucrose molarities given) are shown below.</a:t>
            </a:r>
          </a:p>
          <a:p>
            <a:endParaRPr lang="en-US" dirty="0"/>
          </a:p>
        </p:txBody>
      </p:sp>
      <p:pic>
        <p:nvPicPr>
          <p:cNvPr id="4" name="Picture 3" descr="http://www.phschool.com/science/biology_place/labbench/lab1/images/hypton.gif"/>
          <p:cNvPicPr/>
          <p:nvPr/>
        </p:nvPicPr>
        <p:blipFill>
          <a:blip r:embed="rId2" cstate="print"/>
          <a:srcRect/>
          <a:stretch>
            <a:fillRect/>
          </a:stretch>
        </p:blipFill>
        <p:spPr bwMode="auto">
          <a:xfrm>
            <a:off x="2205878" y="4335331"/>
            <a:ext cx="7379186" cy="1893347"/>
          </a:xfrm>
          <a:prstGeom prst="rect">
            <a:avLst/>
          </a:prstGeom>
          <a:noFill/>
          <a:ln w="9525">
            <a:noFill/>
            <a:miter lim="800000"/>
            <a:headEnd/>
            <a:tailEnd/>
          </a:ln>
        </p:spPr>
      </p:pic>
    </p:spTree>
    <p:extLst>
      <p:ext uri="{BB962C8B-B14F-4D97-AF65-F5344CB8AC3E}">
        <p14:creationId xmlns:p14="http://schemas.microsoft.com/office/powerpoint/2010/main" val="25732402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8957" y="107577"/>
            <a:ext cx="10515600" cy="5585292"/>
          </a:xfrm>
        </p:spPr>
        <p:txBody>
          <a:bodyPr/>
          <a:lstStyle/>
          <a:p>
            <a:pPr marL="0" lvl="0" indent="0">
              <a:buNone/>
            </a:pPr>
            <a:r>
              <a:rPr lang="en-US" dirty="0" smtClean="0"/>
              <a:t>a) Which beaker(s) contain a solution with a higher (less negative) water potential and solute potential than the solution inside the dialysis bag?</a:t>
            </a:r>
          </a:p>
          <a:p>
            <a:pPr marL="0" lvl="0" indent="0">
              <a:buNone/>
            </a:pPr>
            <a:r>
              <a:rPr lang="en-US" b="1" dirty="0" smtClean="0"/>
              <a:t>Answer: </a:t>
            </a:r>
            <a:r>
              <a:rPr lang="en-US" dirty="0" smtClean="0"/>
              <a:t>Beaker #4</a:t>
            </a:r>
          </a:p>
          <a:p>
            <a:pPr marL="0" lvl="0" indent="0">
              <a:buNone/>
            </a:pPr>
            <a:r>
              <a:rPr lang="en-US" b="1" dirty="0" smtClean="0"/>
              <a:t>Explanation: </a:t>
            </a:r>
            <a:r>
              <a:rPr lang="en-US" dirty="0" smtClean="0"/>
              <a:t>See Picture</a:t>
            </a:r>
          </a:p>
          <a:p>
            <a:pPr marL="0" indent="0">
              <a:buNone/>
            </a:pPr>
            <a:endParaRPr lang="en-US" dirty="0"/>
          </a:p>
        </p:txBody>
      </p:sp>
      <p:pic>
        <p:nvPicPr>
          <p:cNvPr id="5" name="Picture 4"/>
          <p:cNvPicPr>
            <a:picLocks noChangeAspect="1"/>
          </p:cNvPicPr>
          <p:nvPr/>
        </p:nvPicPr>
        <p:blipFill>
          <a:blip r:embed="rId2"/>
          <a:stretch>
            <a:fillRect/>
          </a:stretch>
        </p:blipFill>
        <p:spPr>
          <a:xfrm>
            <a:off x="5973837" y="1613647"/>
            <a:ext cx="5671540" cy="4624779"/>
          </a:xfrm>
          <a:prstGeom prst="rect">
            <a:avLst/>
          </a:prstGeom>
        </p:spPr>
      </p:pic>
    </p:spTree>
    <p:extLst>
      <p:ext uri="{BB962C8B-B14F-4D97-AF65-F5344CB8AC3E}">
        <p14:creationId xmlns:p14="http://schemas.microsoft.com/office/powerpoint/2010/main" val="15827428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442" y="172122"/>
            <a:ext cx="10515600" cy="5531504"/>
          </a:xfrm>
        </p:spPr>
        <p:txBody>
          <a:bodyPr>
            <a:normAutofit/>
          </a:bodyPr>
          <a:lstStyle/>
          <a:p>
            <a:pPr marL="0" lvl="0" indent="0">
              <a:buNone/>
            </a:pPr>
            <a:r>
              <a:rPr lang="en-US" sz="2400" dirty="0" smtClean="0"/>
              <a:t>b) Which bag would you predict to show the largest decrease in mass at the end of the experiment?  Explain your answer in terms of water potential.</a:t>
            </a:r>
          </a:p>
          <a:p>
            <a:pPr marL="0" lvl="0" indent="0">
              <a:buNone/>
            </a:pPr>
            <a:r>
              <a:rPr lang="en-US" sz="2400" b="1" dirty="0" smtClean="0"/>
              <a:t>Answer: </a:t>
            </a:r>
            <a:r>
              <a:rPr lang="en-US" sz="2400" dirty="0" smtClean="0"/>
              <a:t>Bag #2</a:t>
            </a:r>
          </a:p>
          <a:p>
            <a:pPr marL="0" lvl="0" indent="0">
              <a:buNone/>
            </a:pPr>
            <a:r>
              <a:rPr lang="en-US" sz="2400" b="1" dirty="0" smtClean="0"/>
              <a:t>Explanation: </a:t>
            </a:r>
            <a:r>
              <a:rPr lang="en-US" sz="2400" dirty="0" smtClean="0"/>
              <a:t>Bag #2 has a much higher water potential (and water concentration) than the surrounding solution, so water will move out of the bag towards an area of low water potential. </a:t>
            </a:r>
          </a:p>
          <a:p>
            <a:pPr marL="0" indent="0">
              <a:buNone/>
            </a:pPr>
            <a:endParaRPr lang="en-US" sz="2400" dirty="0"/>
          </a:p>
        </p:txBody>
      </p:sp>
      <p:pic>
        <p:nvPicPr>
          <p:cNvPr id="4" name="Picture 3"/>
          <p:cNvPicPr>
            <a:picLocks noChangeAspect="1"/>
          </p:cNvPicPr>
          <p:nvPr/>
        </p:nvPicPr>
        <p:blipFill>
          <a:blip r:embed="rId2"/>
          <a:stretch>
            <a:fillRect/>
          </a:stretch>
        </p:blipFill>
        <p:spPr>
          <a:xfrm>
            <a:off x="6675595" y="2248346"/>
            <a:ext cx="4523116" cy="4401878"/>
          </a:xfrm>
          <a:prstGeom prst="rect">
            <a:avLst/>
          </a:prstGeom>
        </p:spPr>
      </p:pic>
    </p:spTree>
    <p:extLst>
      <p:ext uri="{BB962C8B-B14F-4D97-AF65-F5344CB8AC3E}">
        <p14:creationId xmlns:p14="http://schemas.microsoft.com/office/powerpoint/2010/main" val="8390272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Problem #3</a:t>
            </a:r>
            <a:endParaRPr lang="en-US" dirty="0"/>
          </a:p>
        </p:txBody>
      </p:sp>
      <p:sp>
        <p:nvSpPr>
          <p:cNvPr id="3" name="Content Placeholder 2"/>
          <p:cNvSpPr>
            <a:spLocks noGrp="1"/>
          </p:cNvSpPr>
          <p:nvPr>
            <p:ph idx="1"/>
          </p:nvPr>
        </p:nvSpPr>
        <p:spPr>
          <a:xfrm>
            <a:off x="838200" y="1567441"/>
            <a:ext cx="10515600" cy="4351338"/>
          </a:xfrm>
        </p:spPr>
        <p:txBody>
          <a:bodyPr/>
          <a:lstStyle/>
          <a:p>
            <a:pPr marL="0" indent="0">
              <a:buNone/>
            </a:pPr>
            <a:r>
              <a:rPr lang="en-US" dirty="0"/>
              <a:t>A student placed two beet cores in beakers containing distilled water (0% solute) at different times.  The beakers are shown below, and the solute potential and pressure potential of the beet cores are given.  </a:t>
            </a:r>
          </a:p>
          <a:p>
            <a:pPr marL="0" indent="0">
              <a:buNone/>
            </a:pPr>
            <a:endParaRPr lang="en-US" dirty="0"/>
          </a:p>
        </p:txBody>
      </p:sp>
      <p:pic>
        <p:nvPicPr>
          <p:cNvPr id="4" name="Picture 3" descr="http://www.phschool.com/science/biology_place/labbench/lab1/images/beetbkr.gif"/>
          <p:cNvPicPr/>
          <p:nvPr/>
        </p:nvPicPr>
        <p:blipFill>
          <a:blip r:embed="rId2" cstate="print"/>
          <a:srcRect/>
          <a:stretch>
            <a:fillRect/>
          </a:stretch>
        </p:blipFill>
        <p:spPr bwMode="auto">
          <a:xfrm>
            <a:off x="2624863" y="3252993"/>
            <a:ext cx="6465348" cy="2665786"/>
          </a:xfrm>
          <a:prstGeom prst="rect">
            <a:avLst/>
          </a:prstGeom>
          <a:noFill/>
          <a:ln w="9525">
            <a:noFill/>
            <a:miter lim="800000"/>
            <a:headEnd/>
            <a:tailEnd/>
          </a:ln>
        </p:spPr>
      </p:pic>
    </p:spTree>
    <p:extLst>
      <p:ext uri="{BB962C8B-B14F-4D97-AF65-F5344CB8AC3E}">
        <p14:creationId xmlns:p14="http://schemas.microsoft.com/office/powerpoint/2010/main" val="13585893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What is water potential?</a:t>
            </a:r>
            <a:endParaRPr lang="en-US" dirty="0"/>
          </a:p>
        </p:txBody>
      </p:sp>
      <p:sp>
        <p:nvSpPr>
          <p:cNvPr id="3" name="Content Placeholder 2"/>
          <p:cNvSpPr>
            <a:spLocks noGrp="1"/>
          </p:cNvSpPr>
          <p:nvPr>
            <p:ph idx="1"/>
          </p:nvPr>
        </p:nvSpPr>
        <p:spPr/>
        <p:txBody>
          <a:bodyPr/>
          <a:lstStyle/>
          <a:p>
            <a:pPr lvl="0"/>
            <a:r>
              <a:rPr lang="en-US" dirty="0"/>
              <a:t>Water potential is the force responsible for the movement of water in a system. </a:t>
            </a:r>
          </a:p>
          <a:p>
            <a:pPr lvl="0"/>
            <a:r>
              <a:rPr lang="en-US" dirty="0"/>
              <a:t>It is a measure of the free energy of water, which is lower when it has to surround solutes.</a:t>
            </a:r>
          </a:p>
          <a:p>
            <a:pPr lvl="0"/>
            <a:r>
              <a:rPr lang="en-US" dirty="0"/>
              <a:t>Pure water (no solutes) has a water potential of zero.  As more and more solutes are added, water potential becomes more negative. </a:t>
            </a:r>
          </a:p>
          <a:p>
            <a:pPr lvl="0"/>
            <a:r>
              <a:rPr lang="en-US" dirty="0"/>
              <a:t>Water potential is given the symbol psi (</a:t>
            </a:r>
            <a:r>
              <a:rPr lang="en-US" dirty="0">
                <a:sym typeface="Symbol" panose="05050102010706020507" pitchFamily="18" charset="2"/>
              </a:rPr>
              <a:t></a:t>
            </a:r>
            <a:r>
              <a:rPr lang="en-US" dirty="0"/>
              <a:t>) and is measured in bars or </a:t>
            </a:r>
            <a:r>
              <a:rPr lang="en-US" dirty="0" err="1"/>
              <a:t>megapascals</a:t>
            </a:r>
            <a:endParaRPr lang="en-US" dirty="0"/>
          </a:p>
          <a:p>
            <a:pPr marL="0" indent="0">
              <a:buNone/>
            </a:pPr>
            <a:endParaRPr lang="en-US" dirty="0"/>
          </a:p>
        </p:txBody>
      </p:sp>
    </p:spTree>
    <p:extLst>
      <p:ext uri="{BB962C8B-B14F-4D97-AF65-F5344CB8AC3E}">
        <p14:creationId xmlns:p14="http://schemas.microsoft.com/office/powerpoint/2010/main" val="6118461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95170" y="268942"/>
            <a:ext cx="10515600" cy="5585292"/>
          </a:xfrm>
        </p:spPr>
        <p:txBody>
          <a:bodyPr/>
          <a:lstStyle/>
          <a:p>
            <a:pPr marL="0" lvl="0" indent="0">
              <a:buNone/>
            </a:pPr>
            <a:r>
              <a:rPr lang="en-US" sz="2400" dirty="0" smtClean="0"/>
              <a:t>a) Which beet core has been in the distilled water the longest?  How do you know?</a:t>
            </a:r>
          </a:p>
          <a:p>
            <a:pPr marL="0" lvl="0" indent="0">
              <a:buNone/>
            </a:pPr>
            <a:r>
              <a:rPr lang="en-US" sz="2400" b="1" dirty="0" smtClean="0"/>
              <a:t>Answer: </a:t>
            </a:r>
            <a:r>
              <a:rPr lang="en-US" sz="2400" dirty="0" smtClean="0"/>
              <a:t>Beet Core A </a:t>
            </a:r>
          </a:p>
          <a:p>
            <a:pPr marL="0" lvl="0" indent="0">
              <a:buNone/>
            </a:pPr>
            <a:r>
              <a:rPr lang="en-US" sz="2400" b="1" dirty="0" smtClean="0"/>
              <a:t>Explanation: </a:t>
            </a:r>
            <a:r>
              <a:rPr lang="en-US" sz="2400" dirty="0" smtClean="0"/>
              <a:t>Its pressure potential has gotten higher and higher as water has entered the core and exerted pressure on the cell walls of the beet cells.</a:t>
            </a:r>
          </a:p>
          <a:p>
            <a:pPr marL="0" lvl="0" indent="0">
              <a:buNone/>
            </a:pPr>
            <a:r>
              <a:rPr lang="en-US" sz="2400" dirty="0" smtClean="0"/>
              <a:t>***At this point, the water potential of the beet core is zero due to the opposing effects of solute potential and pressure potential.  The beet core is now in equilibrium with the surrounding solution.  Water will not continue to move into the beet core.***</a:t>
            </a:r>
          </a:p>
          <a:p>
            <a:pPr marL="0" indent="0" algn="ctr">
              <a:buNone/>
            </a:pPr>
            <a:r>
              <a:rPr lang="en-US" sz="2400" b="1" dirty="0">
                <a:sym typeface="Symbol" panose="05050102010706020507" pitchFamily="18" charset="2"/>
              </a:rPr>
              <a:t></a:t>
            </a:r>
            <a:r>
              <a:rPr lang="en-US" sz="2400" b="1" baseline="-25000" dirty="0"/>
              <a:t>s </a:t>
            </a:r>
            <a:r>
              <a:rPr lang="en-US" sz="2400" b="1" dirty="0"/>
              <a:t>+ </a:t>
            </a:r>
            <a:r>
              <a:rPr lang="en-US" sz="2400" b="1" dirty="0">
                <a:sym typeface="Symbol" panose="05050102010706020507" pitchFamily="18" charset="2"/>
              </a:rPr>
              <a:t></a:t>
            </a:r>
            <a:r>
              <a:rPr lang="en-US" sz="2400" b="1" baseline="-25000" dirty="0"/>
              <a:t>p </a:t>
            </a:r>
            <a:r>
              <a:rPr lang="en-US" sz="2400" b="1" dirty="0"/>
              <a:t>= </a:t>
            </a:r>
            <a:r>
              <a:rPr lang="en-US" sz="2400" b="1" dirty="0">
                <a:sym typeface="Symbol" panose="05050102010706020507" pitchFamily="18" charset="2"/>
              </a:rPr>
              <a:t></a:t>
            </a:r>
            <a:r>
              <a:rPr lang="en-US" sz="2400" b="1" dirty="0"/>
              <a:t>  </a:t>
            </a:r>
            <a:r>
              <a:rPr lang="en-US" sz="2400" b="1" dirty="0">
                <a:sym typeface="Wingdings" panose="05000000000000000000" pitchFamily="2" charset="2"/>
              </a:rPr>
              <a:t></a:t>
            </a:r>
            <a:r>
              <a:rPr lang="en-US" sz="2400" b="1" dirty="0"/>
              <a:t> (-0.4) + (0.4) = 0</a:t>
            </a:r>
            <a:endParaRPr lang="en-US" sz="2400" dirty="0"/>
          </a:p>
          <a:p>
            <a:pPr marL="0" indent="0">
              <a:buNone/>
            </a:pPr>
            <a:endParaRPr lang="en-US" dirty="0"/>
          </a:p>
        </p:txBody>
      </p:sp>
      <p:pic>
        <p:nvPicPr>
          <p:cNvPr id="4" name="Picture 3" descr="http://www.phschool.com/science/biology_place/labbench/lab1/images/beetbkr.gif"/>
          <p:cNvPicPr/>
          <p:nvPr/>
        </p:nvPicPr>
        <p:blipFill>
          <a:blip r:embed="rId2" cstate="print"/>
          <a:srcRect/>
          <a:stretch>
            <a:fillRect/>
          </a:stretch>
        </p:blipFill>
        <p:spPr bwMode="auto">
          <a:xfrm>
            <a:off x="3041725" y="4163209"/>
            <a:ext cx="6022489" cy="2024512"/>
          </a:xfrm>
          <a:prstGeom prst="rect">
            <a:avLst/>
          </a:prstGeom>
          <a:noFill/>
          <a:ln w="9525">
            <a:noFill/>
            <a:miter lim="800000"/>
            <a:headEnd/>
            <a:tailEnd/>
          </a:ln>
        </p:spPr>
      </p:pic>
    </p:spTree>
    <p:extLst>
      <p:ext uri="{BB962C8B-B14F-4D97-AF65-F5344CB8AC3E}">
        <p14:creationId xmlns:p14="http://schemas.microsoft.com/office/powerpoint/2010/main" val="36902818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0171" y="1742739"/>
            <a:ext cx="10515600" cy="4186798"/>
          </a:xfrm>
        </p:spPr>
        <p:txBody>
          <a:bodyPr/>
          <a:lstStyle/>
          <a:p>
            <a:pPr marL="0" lvl="0" indent="0">
              <a:buNone/>
            </a:pPr>
            <a:r>
              <a:rPr lang="en-US" dirty="0" smtClean="0"/>
              <a:t>b) What is the water potential of the distilled water in Beaker B?</a:t>
            </a:r>
          </a:p>
          <a:p>
            <a:pPr marL="0" lvl="0" indent="0">
              <a:buNone/>
            </a:pPr>
            <a:r>
              <a:rPr lang="en-US" b="1" dirty="0" smtClean="0"/>
              <a:t>Answer: </a:t>
            </a:r>
            <a:r>
              <a:rPr lang="en-US" dirty="0" smtClean="0"/>
              <a:t>0 bars</a:t>
            </a:r>
          </a:p>
          <a:p>
            <a:pPr marL="0" lvl="0" indent="0">
              <a:buNone/>
            </a:pPr>
            <a:r>
              <a:rPr lang="en-US" b="1" dirty="0" smtClean="0"/>
              <a:t>Explanation: </a:t>
            </a:r>
            <a:r>
              <a:rPr lang="en-US" dirty="0" smtClean="0"/>
              <a:t>The water potential of distilled water is always zero because there are no solutes, and zero is the highest possible water potential (indicating the highest possible water concentration). </a:t>
            </a:r>
          </a:p>
          <a:p>
            <a:pPr marL="0" indent="0">
              <a:buNone/>
            </a:pPr>
            <a:endParaRPr lang="en-US" dirty="0"/>
          </a:p>
        </p:txBody>
      </p:sp>
    </p:spTree>
    <p:extLst>
      <p:ext uri="{BB962C8B-B14F-4D97-AF65-F5344CB8AC3E}">
        <p14:creationId xmlns:p14="http://schemas.microsoft.com/office/powerpoint/2010/main" val="22634725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28339"/>
            <a:ext cx="10515600" cy="5348624"/>
          </a:xfrm>
        </p:spPr>
        <p:txBody>
          <a:bodyPr/>
          <a:lstStyle/>
          <a:p>
            <a:pPr marL="0" lvl="0" indent="0">
              <a:buNone/>
            </a:pPr>
            <a:r>
              <a:rPr lang="en-US" dirty="0" smtClean="0"/>
              <a:t>c) What is the water potential of the beet core in Beaker B? </a:t>
            </a:r>
          </a:p>
          <a:p>
            <a:pPr marL="0" indent="0">
              <a:buNone/>
            </a:pPr>
            <a:r>
              <a:rPr lang="en-US" b="1" dirty="0" smtClean="0"/>
              <a:t>Answer: </a:t>
            </a:r>
            <a:r>
              <a:rPr lang="en-US" dirty="0" smtClean="0"/>
              <a:t>-0.2 bars</a:t>
            </a:r>
          </a:p>
          <a:p>
            <a:pPr marL="0" indent="0">
              <a:buNone/>
            </a:pPr>
            <a:r>
              <a:rPr lang="en-US" b="1" dirty="0" smtClean="0"/>
              <a:t>Explanation: </a:t>
            </a:r>
          </a:p>
          <a:p>
            <a:pPr marL="0" indent="0" algn="ctr">
              <a:buNone/>
            </a:pPr>
            <a:r>
              <a:rPr lang="en-US" b="1" dirty="0">
                <a:sym typeface="Symbol" panose="05050102010706020507" pitchFamily="18" charset="2"/>
              </a:rPr>
              <a:t></a:t>
            </a:r>
            <a:r>
              <a:rPr lang="en-US" b="1" baseline="-25000" dirty="0"/>
              <a:t>s </a:t>
            </a:r>
            <a:r>
              <a:rPr lang="en-US" b="1" dirty="0"/>
              <a:t>+ </a:t>
            </a:r>
            <a:r>
              <a:rPr lang="en-US" b="1" dirty="0">
                <a:sym typeface="Symbol" panose="05050102010706020507" pitchFamily="18" charset="2"/>
              </a:rPr>
              <a:t></a:t>
            </a:r>
            <a:r>
              <a:rPr lang="en-US" b="1" baseline="-25000" dirty="0"/>
              <a:t>p </a:t>
            </a:r>
            <a:r>
              <a:rPr lang="en-US" b="1" dirty="0"/>
              <a:t>= </a:t>
            </a:r>
            <a:r>
              <a:rPr lang="en-US" b="1" dirty="0">
                <a:sym typeface="Symbol" panose="05050102010706020507" pitchFamily="18" charset="2"/>
              </a:rPr>
              <a:t></a:t>
            </a:r>
            <a:r>
              <a:rPr lang="en-US" b="1" dirty="0"/>
              <a:t>  </a:t>
            </a:r>
            <a:r>
              <a:rPr lang="en-US" b="1" dirty="0">
                <a:sym typeface="Wingdings" panose="05000000000000000000" pitchFamily="2" charset="2"/>
              </a:rPr>
              <a:t></a:t>
            </a:r>
            <a:r>
              <a:rPr lang="en-US" b="1" dirty="0"/>
              <a:t> (-0.4) + (0.2) = -0.2</a:t>
            </a:r>
            <a:endParaRPr lang="en-US" dirty="0"/>
          </a:p>
          <a:p>
            <a:pPr marL="0" indent="0">
              <a:buNone/>
            </a:pPr>
            <a:endParaRPr lang="en-US" dirty="0"/>
          </a:p>
        </p:txBody>
      </p:sp>
      <p:pic>
        <p:nvPicPr>
          <p:cNvPr id="4" name="Picture 3" descr="http://www.phschool.com/science/biology_place/labbench/lab1/images/beetbkr.gif"/>
          <p:cNvPicPr/>
          <p:nvPr/>
        </p:nvPicPr>
        <p:blipFill>
          <a:blip r:embed="rId2" cstate="print"/>
          <a:srcRect/>
          <a:stretch>
            <a:fillRect/>
          </a:stretch>
        </p:blipFill>
        <p:spPr bwMode="auto">
          <a:xfrm>
            <a:off x="3084755" y="3334870"/>
            <a:ext cx="6022489" cy="2024512"/>
          </a:xfrm>
          <a:prstGeom prst="rect">
            <a:avLst/>
          </a:prstGeom>
          <a:noFill/>
          <a:ln w="9525">
            <a:noFill/>
            <a:miter lim="800000"/>
            <a:headEnd/>
            <a:tailEnd/>
          </a:ln>
        </p:spPr>
      </p:pic>
    </p:spTree>
    <p:extLst>
      <p:ext uri="{BB962C8B-B14F-4D97-AF65-F5344CB8AC3E}">
        <p14:creationId xmlns:p14="http://schemas.microsoft.com/office/powerpoint/2010/main" val="35873245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0623" y="182880"/>
            <a:ext cx="10515600" cy="5348624"/>
          </a:xfrm>
        </p:spPr>
        <p:txBody>
          <a:bodyPr>
            <a:normAutofit/>
          </a:bodyPr>
          <a:lstStyle/>
          <a:p>
            <a:pPr marL="0" lvl="0" indent="0">
              <a:buNone/>
            </a:pPr>
            <a:r>
              <a:rPr lang="en-US" sz="2400" dirty="0" smtClean="0"/>
              <a:t>d) Predict the movement of water either into or out of the beet core in Beaker B.  You must refer to the water potential of the distilled water and the water potential of the beet core in your response </a:t>
            </a:r>
          </a:p>
          <a:p>
            <a:pPr marL="0" indent="0">
              <a:buNone/>
            </a:pPr>
            <a:r>
              <a:rPr lang="en-US" sz="2400" b="1" dirty="0" smtClean="0"/>
              <a:t>Answer: </a:t>
            </a:r>
            <a:r>
              <a:rPr lang="en-US" sz="2400" dirty="0" smtClean="0"/>
              <a:t>Water will move into the beet core.</a:t>
            </a:r>
          </a:p>
          <a:p>
            <a:pPr marL="0" indent="0">
              <a:buNone/>
            </a:pPr>
            <a:r>
              <a:rPr lang="en-US" sz="2400" b="1" dirty="0" smtClean="0"/>
              <a:t>Explanation: </a:t>
            </a:r>
            <a:r>
              <a:rPr lang="en-US" sz="2400" dirty="0" smtClean="0"/>
              <a:t>Water will move from a higher water potential in the outside distilled water (i.e. higher water concentration) to a lower water potential (i.e. lower water concentration) inside the beet core.  </a:t>
            </a:r>
            <a:endParaRPr lang="en-US" sz="2400" dirty="0"/>
          </a:p>
        </p:txBody>
      </p:sp>
      <p:pic>
        <p:nvPicPr>
          <p:cNvPr id="4" name="Picture 3"/>
          <p:cNvPicPr>
            <a:picLocks noChangeAspect="1"/>
          </p:cNvPicPr>
          <p:nvPr/>
        </p:nvPicPr>
        <p:blipFill>
          <a:blip r:embed="rId2"/>
          <a:stretch>
            <a:fillRect/>
          </a:stretch>
        </p:blipFill>
        <p:spPr>
          <a:xfrm>
            <a:off x="7088861" y="2678655"/>
            <a:ext cx="4060543" cy="3837173"/>
          </a:xfrm>
          <a:prstGeom prst="rect">
            <a:avLst/>
          </a:prstGeom>
        </p:spPr>
      </p:pic>
    </p:spTree>
    <p:extLst>
      <p:ext uri="{BB962C8B-B14F-4D97-AF65-F5344CB8AC3E}">
        <p14:creationId xmlns:p14="http://schemas.microsoft.com/office/powerpoint/2010/main" val="16805168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Problem #4</a:t>
            </a:r>
            <a:endParaRPr lang="en-US" dirty="0"/>
          </a:p>
        </p:txBody>
      </p:sp>
      <p:sp>
        <p:nvSpPr>
          <p:cNvPr id="3" name="Content Placeholder 2"/>
          <p:cNvSpPr>
            <a:spLocks noGrp="1"/>
          </p:cNvSpPr>
          <p:nvPr>
            <p:ph idx="1"/>
          </p:nvPr>
        </p:nvSpPr>
        <p:spPr>
          <a:xfrm>
            <a:off x="838200" y="1592132"/>
            <a:ext cx="10515600" cy="4584831"/>
          </a:xfrm>
        </p:spPr>
        <p:txBody>
          <a:bodyPr/>
          <a:lstStyle/>
          <a:p>
            <a:pPr marL="0" indent="0">
              <a:buNone/>
            </a:pPr>
            <a:r>
              <a:rPr lang="en-US" dirty="0"/>
              <a:t>What is the solute potential of a 0.1 M solution of sucrose at 22 C?</a:t>
            </a:r>
            <a:r>
              <a:rPr lang="en-US" i="1" dirty="0"/>
              <a:t> (Note: Sucrose does not break apart in water!)</a:t>
            </a:r>
            <a:endParaRPr lang="en-US" dirty="0"/>
          </a:p>
          <a:p>
            <a:pPr marL="0" indent="0">
              <a:buNone/>
            </a:pPr>
            <a:r>
              <a:rPr lang="en-US" b="1" dirty="0" smtClean="0"/>
              <a:t>Answer: </a:t>
            </a:r>
            <a:r>
              <a:rPr lang="en-US" dirty="0" smtClean="0"/>
              <a:t>-2.45 bars or MPa (units not given)</a:t>
            </a:r>
          </a:p>
          <a:p>
            <a:pPr marL="0" indent="0">
              <a:buNone/>
            </a:pPr>
            <a:r>
              <a:rPr lang="en-US" b="1" dirty="0" smtClean="0"/>
              <a:t>Explanation: </a:t>
            </a:r>
          </a:p>
          <a:p>
            <a:pPr marL="0" indent="0" algn="ctr">
              <a:buNone/>
            </a:pPr>
            <a:r>
              <a:rPr lang="en-US" b="1" dirty="0"/>
              <a:t>-</a:t>
            </a:r>
            <a:r>
              <a:rPr lang="en-US" b="1" dirty="0" err="1"/>
              <a:t>iCRT</a:t>
            </a:r>
            <a:r>
              <a:rPr lang="en-US" b="1" dirty="0"/>
              <a:t> = </a:t>
            </a:r>
            <a:r>
              <a:rPr lang="en-US" b="1" dirty="0">
                <a:sym typeface="Symbol" panose="05050102010706020507" pitchFamily="18" charset="2"/>
              </a:rPr>
              <a:t></a:t>
            </a:r>
            <a:r>
              <a:rPr lang="en-US" b="1" baseline="-25000" dirty="0"/>
              <a:t>s</a:t>
            </a:r>
            <a:r>
              <a:rPr lang="en-US" b="1" dirty="0"/>
              <a:t> </a:t>
            </a:r>
            <a:r>
              <a:rPr lang="en-US" b="1" dirty="0">
                <a:sym typeface="Wingdings" panose="05000000000000000000" pitchFamily="2" charset="2"/>
              </a:rPr>
              <a:t></a:t>
            </a:r>
            <a:r>
              <a:rPr lang="en-US" b="1" dirty="0"/>
              <a:t> - (1) (0.1) (0.0831) (22+273) = -2.45</a:t>
            </a:r>
            <a:endParaRPr lang="en-US" dirty="0"/>
          </a:p>
          <a:p>
            <a:pPr marL="0" indent="0">
              <a:buNone/>
            </a:pPr>
            <a:endParaRPr lang="en-US" b="1" dirty="0"/>
          </a:p>
        </p:txBody>
      </p:sp>
    </p:spTree>
    <p:extLst>
      <p:ext uri="{BB962C8B-B14F-4D97-AF65-F5344CB8AC3E}">
        <p14:creationId xmlns:p14="http://schemas.microsoft.com/office/powerpoint/2010/main" val="3375444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 What are the factors that affect water potential?</a:t>
            </a:r>
            <a:endParaRPr lang="en-US" dirty="0"/>
          </a:p>
        </p:txBody>
      </p:sp>
      <p:sp>
        <p:nvSpPr>
          <p:cNvPr id="3" name="Content Placeholder 2"/>
          <p:cNvSpPr>
            <a:spLocks noGrp="1"/>
          </p:cNvSpPr>
          <p:nvPr>
            <p:ph idx="1"/>
          </p:nvPr>
        </p:nvSpPr>
        <p:spPr/>
        <p:txBody>
          <a:bodyPr/>
          <a:lstStyle/>
          <a:p>
            <a:pPr lvl="0"/>
            <a:r>
              <a:rPr lang="en-US" dirty="0"/>
              <a:t>Solute potential (also called osmotic potential) has the symbol (</a:t>
            </a:r>
            <a:r>
              <a:rPr lang="en-US" dirty="0">
                <a:sym typeface="Symbol" panose="05050102010706020507" pitchFamily="18" charset="2"/>
              </a:rPr>
              <a:t></a:t>
            </a:r>
            <a:r>
              <a:rPr lang="en-US" baseline="-25000" dirty="0"/>
              <a:t>s</a:t>
            </a:r>
            <a:r>
              <a:rPr lang="en-US" dirty="0"/>
              <a:t>) and is determined by solute concentration.  In pure water, the solute potential is zero.  As more and more solutes are added, solute potential becomes more negative. </a:t>
            </a:r>
          </a:p>
          <a:p>
            <a:pPr lvl="0"/>
            <a:r>
              <a:rPr lang="en-US" dirty="0"/>
              <a:t>Pressure potential has the symbol (</a:t>
            </a:r>
            <a:r>
              <a:rPr lang="en-US" dirty="0">
                <a:sym typeface="Symbol" panose="05050102010706020507" pitchFamily="18" charset="2"/>
              </a:rPr>
              <a:t></a:t>
            </a:r>
            <a:r>
              <a:rPr lang="en-US" baseline="-25000" dirty="0"/>
              <a:t>p</a:t>
            </a:r>
            <a:r>
              <a:rPr lang="en-US" dirty="0"/>
              <a:t>) and results from exertion of pressure on </a:t>
            </a:r>
            <a:r>
              <a:rPr lang="en-US" strike="sngStrike" dirty="0">
                <a:solidFill>
                  <a:srgbClr val="FF0000"/>
                </a:solidFill>
              </a:rPr>
              <a:t>cell membranes</a:t>
            </a:r>
            <a:r>
              <a:rPr lang="en-US" dirty="0"/>
              <a:t>/walls as water moves into the cell.  It is typically a positive value.  </a:t>
            </a:r>
          </a:p>
          <a:p>
            <a:pPr lvl="0"/>
            <a:r>
              <a:rPr lang="en-US" dirty="0"/>
              <a:t>The equation that describes the effects of solute potential and pressure potential on water potential is given below.</a:t>
            </a:r>
          </a:p>
          <a:p>
            <a:pPr marL="0" indent="0" algn="ctr">
              <a:buNone/>
            </a:pPr>
            <a:r>
              <a:rPr lang="en-US" b="1" dirty="0"/>
              <a:t>Calculation #1: </a:t>
            </a:r>
            <a:r>
              <a:rPr lang="en-US" b="1" dirty="0">
                <a:sym typeface="Symbol" panose="05050102010706020507" pitchFamily="18" charset="2"/>
              </a:rPr>
              <a:t></a:t>
            </a:r>
            <a:r>
              <a:rPr lang="en-US" b="1" dirty="0"/>
              <a:t> = </a:t>
            </a:r>
            <a:r>
              <a:rPr lang="en-US" b="1" dirty="0">
                <a:sym typeface="Symbol" panose="05050102010706020507" pitchFamily="18" charset="2"/>
              </a:rPr>
              <a:t></a:t>
            </a:r>
            <a:r>
              <a:rPr lang="en-US" b="1" baseline="-25000" dirty="0"/>
              <a:t>s </a:t>
            </a:r>
            <a:r>
              <a:rPr lang="en-US" b="1" dirty="0"/>
              <a:t>+ </a:t>
            </a:r>
            <a:r>
              <a:rPr lang="en-US" b="1" dirty="0">
                <a:sym typeface="Symbol" panose="05050102010706020507" pitchFamily="18" charset="2"/>
              </a:rPr>
              <a:t></a:t>
            </a:r>
            <a:r>
              <a:rPr lang="en-US" b="1" baseline="-25000" dirty="0"/>
              <a:t>p</a:t>
            </a:r>
            <a:endParaRPr lang="en-US" dirty="0"/>
          </a:p>
          <a:p>
            <a:endParaRPr lang="en-US" dirty="0"/>
          </a:p>
        </p:txBody>
      </p:sp>
    </p:spTree>
    <p:extLst>
      <p:ext uri="{BB962C8B-B14F-4D97-AF65-F5344CB8AC3E}">
        <p14:creationId xmlns:p14="http://schemas.microsoft.com/office/powerpoint/2010/main" val="14184263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So how does the movement of water relate to water potential?</a:t>
            </a:r>
            <a:endParaRPr lang="en-US" dirty="0"/>
          </a:p>
        </p:txBody>
      </p:sp>
      <p:sp>
        <p:nvSpPr>
          <p:cNvPr id="3" name="Content Placeholder 2"/>
          <p:cNvSpPr>
            <a:spLocks noGrp="1"/>
          </p:cNvSpPr>
          <p:nvPr>
            <p:ph idx="1"/>
          </p:nvPr>
        </p:nvSpPr>
        <p:spPr/>
        <p:txBody>
          <a:bodyPr/>
          <a:lstStyle/>
          <a:p>
            <a:pPr lvl="0"/>
            <a:r>
              <a:rPr lang="en-US" dirty="0"/>
              <a:t>Water moves from areas of higher water potential (i.e. high water concentration, low solute concentration) to areas of lower water potential (i.e. low water concentration, high solute concentration)</a:t>
            </a:r>
          </a:p>
          <a:p>
            <a:pPr lvl="0"/>
            <a:r>
              <a:rPr lang="en-US" dirty="0"/>
              <a:t>When enough water has moved so that two solutions are in equilibrium with each other, they will have equal water potentials.  </a:t>
            </a:r>
          </a:p>
          <a:p>
            <a:pPr marL="0" indent="0">
              <a:buNone/>
            </a:pPr>
            <a:endParaRPr lang="en-US" dirty="0" smtClean="0"/>
          </a:p>
          <a:p>
            <a:pPr marL="0" indent="0" algn="ctr">
              <a:buNone/>
            </a:pPr>
            <a:r>
              <a:rPr lang="en-US" sz="4400" b="1" dirty="0" smtClean="0">
                <a:solidFill>
                  <a:srgbClr val="FF0000"/>
                </a:solidFill>
              </a:rPr>
              <a:t>Let’s draw a diagram!</a:t>
            </a:r>
            <a:endParaRPr lang="en-US" sz="4400" b="1" dirty="0">
              <a:solidFill>
                <a:srgbClr val="FF0000"/>
              </a:solidFill>
            </a:endParaRPr>
          </a:p>
        </p:txBody>
      </p:sp>
    </p:spTree>
    <p:extLst>
      <p:ext uri="{BB962C8B-B14F-4D97-AF65-F5344CB8AC3E}">
        <p14:creationId xmlns:p14="http://schemas.microsoft.com/office/powerpoint/2010/main" val="1580732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00012" y="757237"/>
            <a:ext cx="11991975" cy="5343525"/>
          </a:xfrm>
          <a:prstGeom prst="rect">
            <a:avLst/>
          </a:prstGeom>
        </p:spPr>
      </p:pic>
    </p:spTree>
    <p:extLst>
      <p:ext uri="{BB962C8B-B14F-4D97-AF65-F5344CB8AC3E}">
        <p14:creationId xmlns:p14="http://schemas.microsoft.com/office/powerpoint/2010/main" val="3513306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uic.edu/classes/bios/bios100/lectures/wp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9999" y="511564"/>
            <a:ext cx="3683383" cy="607903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62534" y="1680881"/>
            <a:ext cx="3108960" cy="3046988"/>
          </a:xfrm>
          <a:prstGeom prst="rect">
            <a:avLst/>
          </a:prstGeom>
          <a:noFill/>
        </p:spPr>
        <p:txBody>
          <a:bodyPr wrap="square" rtlCol="0">
            <a:spAutoFit/>
          </a:bodyPr>
          <a:lstStyle/>
          <a:p>
            <a:r>
              <a:rPr lang="en-US" sz="3200" b="1" dirty="0" smtClean="0"/>
              <a:t>A diagram that includes actual numeric values for water potential and solute potential</a:t>
            </a:r>
            <a:endParaRPr lang="en-US" sz="3200" b="1" dirty="0"/>
          </a:p>
        </p:txBody>
      </p:sp>
    </p:spTree>
    <p:extLst>
      <p:ext uri="{BB962C8B-B14F-4D97-AF65-F5344CB8AC3E}">
        <p14:creationId xmlns:p14="http://schemas.microsoft.com/office/powerpoint/2010/main" val="26682595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labbench.com/learning/osmosis/images/watpo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26790" y="1122250"/>
            <a:ext cx="7557658" cy="4956419"/>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58468" y="213230"/>
            <a:ext cx="3709853" cy="2554545"/>
          </a:xfrm>
          <a:prstGeom prst="rect">
            <a:avLst/>
          </a:prstGeom>
          <a:noFill/>
        </p:spPr>
        <p:txBody>
          <a:bodyPr wrap="square" rtlCol="0">
            <a:spAutoFit/>
          </a:bodyPr>
          <a:lstStyle/>
          <a:p>
            <a:r>
              <a:rPr lang="en-US" sz="3200" b="1" dirty="0" smtClean="0"/>
              <a:t>Changes in pressure </a:t>
            </a:r>
            <a:r>
              <a:rPr lang="en-US" sz="3200" b="1" dirty="0"/>
              <a:t>p</a:t>
            </a:r>
            <a:r>
              <a:rPr lang="en-US" sz="3200" b="1" dirty="0" smtClean="0"/>
              <a:t>otential and water </a:t>
            </a:r>
            <a:r>
              <a:rPr lang="en-US" sz="3200" b="1" dirty="0"/>
              <a:t>p</a:t>
            </a:r>
            <a:r>
              <a:rPr lang="en-US" sz="3200" b="1" dirty="0" smtClean="0"/>
              <a:t>otential when a plant cell is placed in hypotonic solution</a:t>
            </a:r>
            <a:endParaRPr lang="en-US" sz="3200" b="1" dirty="0"/>
          </a:p>
        </p:txBody>
      </p:sp>
      <p:sp>
        <p:nvSpPr>
          <p:cNvPr id="2" name="TextBox 1"/>
          <p:cNvSpPr txBox="1"/>
          <p:nvPr/>
        </p:nvSpPr>
        <p:spPr>
          <a:xfrm>
            <a:off x="345399" y="3122791"/>
            <a:ext cx="3108960" cy="3416320"/>
          </a:xfrm>
          <a:prstGeom prst="rect">
            <a:avLst/>
          </a:prstGeom>
          <a:noFill/>
        </p:spPr>
        <p:txBody>
          <a:bodyPr wrap="square" rtlCol="0">
            <a:spAutoFit/>
          </a:bodyPr>
          <a:lstStyle/>
          <a:p>
            <a:r>
              <a:rPr lang="en-US" sz="2400" dirty="0" smtClean="0"/>
              <a:t>***Notice that when the plant cell reaches equilibrium with the external solution (distilled water), the water potential inside the cell is equal to the water potential of the external solution!</a:t>
            </a:r>
            <a:endParaRPr lang="en-US" sz="2400" dirty="0"/>
          </a:p>
        </p:txBody>
      </p:sp>
      <p:sp>
        <p:nvSpPr>
          <p:cNvPr id="4" name="TextBox 3"/>
          <p:cNvSpPr txBox="1"/>
          <p:nvPr/>
        </p:nvSpPr>
        <p:spPr>
          <a:xfrm>
            <a:off x="9130554" y="497541"/>
            <a:ext cx="2084294" cy="461665"/>
          </a:xfrm>
          <a:prstGeom prst="rect">
            <a:avLst/>
          </a:prstGeom>
          <a:noFill/>
        </p:spPr>
        <p:txBody>
          <a:bodyPr wrap="square" rtlCol="0">
            <a:spAutoFit/>
          </a:bodyPr>
          <a:lstStyle/>
          <a:p>
            <a:r>
              <a:rPr lang="en-US" sz="2400" b="1" dirty="0" smtClean="0"/>
              <a:t>At Equilibrium</a:t>
            </a:r>
            <a:endParaRPr lang="en-US" sz="2400" b="1" dirty="0"/>
          </a:p>
        </p:txBody>
      </p:sp>
    </p:spTree>
    <p:extLst>
      <p:ext uri="{BB962C8B-B14F-4D97-AF65-F5344CB8AC3E}">
        <p14:creationId xmlns:p14="http://schemas.microsoft.com/office/powerpoint/2010/main" val="26204456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1005969" cy="1460500"/>
          </a:xfrm>
        </p:spPr>
        <p:txBody>
          <a:bodyPr>
            <a:normAutofit fontScale="90000"/>
          </a:bodyPr>
          <a:lstStyle/>
          <a:p>
            <a:pPr lvl="0"/>
            <a:r>
              <a:rPr lang="en-US" dirty="0" smtClean="0"/>
              <a:t>D. </a:t>
            </a:r>
            <a:r>
              <a:rPr lang="en-US" b="1" dirty="0"/>
              <a:t>If you know the molarity (concentration) of solute in a solution, how do you find the solute potential?</a:t>
            </a:r>
            <a:r>
              <a:rPr lang="en-US" dirty="0"/>
              <a:t/>
            </a:r>
            <a:br>
              <a:rPr lang="en-US" dirty="0"/>
            </a:br>
            <a:endParaRPr lang="en-US" dirty="0"/>
          </a:p>
        </p:txBody>
      </p:sp>
      <p:sp>
        <p:nvSpPr>
          <p:cNvPr id="3" name="Content Placeholder 2"/>
          <p:cNvSpPr>
            <a:spLocks noGrp="1"/>
          </p:cNvSpPr>
          <p:nvPr>
            <p:ph idx="1"/>
          </p:nvPr>
        </p:nvSpPr>
        <p:spPr/>
        <p:txBody>
          <a:bodyPr/>
          <a:lstStyle/>
          <a:p>
            <a:pPr lvl="0"/>
            <a:r>
              <a:rPr lang="en-US" dirty="0"/>
              <a:t>You use the calculation given below:</a:t>
            </a:r>
          </a:p>
          <a:p>
            <a:pPr marL="0" indent="0" algn="ctr">
              <a:buNone/>
            </a:pPr>
            <a:r>
              <a:rPr lang="en-US" b="1" dirty="0"/>
              <a:t>Calculation #2: </a:t>
            </a:r>
            <a:r>
              <a:rPr lang="en-US" b="1" dirty="0">
                <a:sym typeface="Symbol" panose="05050102010706020507" pitchFamily="18" charset="2"/>
              </a:rPr>
              <a:t></a:t>
            </a:r>
            <a:r>
              <a:rPr lang="en-US" b="1" baseline="-25000" dirty="0"/>
              <a:t>s </a:t>
            </a:r>
            <a:r>
              <a:rPr lang="en-US" b="1" dirty="0"/>
              <a:t>= -</a:t>
            </a:r>
            <a:r>
              <a:rPr lang="en-US" b="1" dirty="0" err="1"/>
              <a:t>iCRT</a:t>
            </a:r>
            <a:endParaRPr lang="en-US" dirty="0"/>
          </a:p>
          <a:p>
            <a:pPr lvl="0"/>
            <a:r>
              <a:rPr lang="en-US" b="1" dirty="0"/>
              <a:t> </a:t>
            </a:r>
            <a:r>
              <a:rPr lang="en-US" dirty="0"/>
              <a:t>The variables for this equation are defined as follows: </a:t>
            </a:r>
          </a:p>
          <a:p>
            <a:r>
              <a:rPr lang="en-US" dirty="0"/>
              <a:t> </a:t>
            </a:r>
            <a:r>
              <a:rPr lang="en-US" dirty="0" err="1"/>
              <a:t>i</a:t>
            </a:r>
            <a:r>
              <a:rPr lang="en-US" dirty="0"/>
              <a:t> = ionization constant (1 for a solute that does not dissolve / break apart in water, 2 for a solute like </a:t>
            </a:r>
            <a:r>
              <a:rPr lang="en-US" dirty="0" err="1"/>
              <a:t>NaCl</a:t>
            </a:r>
            <a:r>
              <a:rPr lang="en-US" dirty="0"/>
              <a:t> that breaks apart into two ions – Na+ and Cl-)</a:t>
            </a:r>
          </a:p>
          <a:p>
            <a:r>
              <a:rPr lang="en-US" dirty="0"/>
              <a:t>C = molar concentration of the solute</a:t>
            </a:r>
          </a:p>
          <a:p>
            <a:r>
              <a:rPr lang="en-US" dirty="0"/>
              <a:t>R = pressure constant (0.0831 liter/bars/mole K for sucrose)</a:t>
            </a:r>
          </a:p>
          <a:p>
            <a:r>
              <a:rPr lang="en-US" dirty="0"/>
              <a:t>T = temperature in Kelvin (degrees Celsius + 273)</a:t>
            </a:r>
          </a:p>
          <a:p>
            <a:endParaRPr lang="en-US" dirty="0"/>
          </a:p>
        </p:txBody>
      </p:sp>
    </p:spTree>
    <p:extLst>
      <p:ext uri="{BB962C8B-B14F-4D97-AF65-F5344CB8AC3E}">
        <p14:creationId xmlns:p14="http://schemas.microsoft.com/office/powerpoint/2010/main" val="3802247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Problem #1</a:t>
            </a:r>
            <a:endParaRPr lang="en-US" dirty="0"/>
          </a:p>
        </p:txBody>
      </p:sp>
      <p:sp>
        <p:nvSpPr>
          <p:cNvPr id="3" name="Content Placeholder 2"/>
          <p:cNvSpPr>
            <a:spLocks noGrp="1"/>
          </p:cNvSpPr>
          <p:nvPr>
            <p:ph idx="1"/>
          </p:nvPr>
        </p:nvSpPr>
        <p:spPr>
          <a:xfrm>
            <a:off x="838200" y="1610472"/>
            <a:ext cx="10515600" cy="4351338"/>
          </a:xfrm>
        </p:spPr>
        <p:txBody>
          <a:bodyPr>
            <a:normAutofit/>
          </a:bodyPr>
          <a:lstStyle/>
          <a:p>
            <a:pPr marL="0" indent="0">
              <a:buNone/>
            </a:pPr>
            <a:r>
              <a:rPr lang="en-US" dirty="0" smtClean="0"/>
              <a:t>The </a:t>
            </a:r>
            <a:r>
              <a:rPr lang="en-US" dirty="0"/>
              <a:t>initial molar concentration of the cytoplasm inside a cell is 2M and the cell is placed in a solution with a concentration of 2.5M.  For each statement below, write A if the statement is true and B if the statement is false.  If the statement is false, please correct it. </a:t>
            </a:r>
            <a:endParaRPr lang="en-US" dirty="0" smtClean="0"/>
          </a:p>
          <a:p>
            <a:pPr marL="0" indent="0">
              <a:buNone/>
            </a:pPr>
            <a:endParaRPr lang="en-US" dirty="0"/>
          </a:p>
          <a:p>
            <a:pPr marL="0" indent="0">
              <a:buNone/>
            </a:pPr>
            <a:endParaRPr lang="en-US" dirty="0"/>
          </a:p>
          <a:p>
            <a:endParaRPr lang="en-US" dirty="0"/>
          </a:p>
        </p:txBody>
      </p:sp>
    </p:spTree>
    <p:extLst>
      <p:ext uri="{BB962C8B-B14F-4D97-AF65-F5344CB8AC3E}">
        <p14:creationId xmlns:p14="http://schemas.microsoft.com/office/powerpoint/2010/main" val="37820663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509</TotalTime>
  <Words>1387</Words>
  <Application>Microsoft Office PowerPoint</Application>
  <PresentationFormat>Widescreen</PresentationFormat>
  <Paragraphs>81</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Calibri Light</vt:lpstr>
      <vt:lpstr>Symbol</vt:lpstr>
      <vt:lpstr>Wingdings</vt:lpstr>
      <vt:lpstr>Office Theme</vt:lpstr>
      <vt:lpstr>Water Potential Tutorial</vt:lpstr>
      <vt:lpstr>A. What is water potential?</vt:lpstr>
      <vt:lpstr>B. What are the factors that affect water potential?</vt:lpstr>
      <vt:lpstr>C. So how does the movement of water relate to water potential?</vt:lpstr>
      <vt:lpstr>PowerPoint Presentation</vt:lpstr>
      <vt:lpstr>PowerPoint Presentation</vt:lpstr>
      <vt:lpstr>PowerPoint Presentation</vt:lpstr>
      <vt:lpstr>D. If you know the molarity (concentration) of solute in a solution, how do you find the solute potential? </vt:lpstr>
      <vt:lpstr>Practice Problem #1</vt:lpstr>
      <vt:lpstr>PowerPoint Presentation</vt:lpstr>
      <vt:lpstr>PowerPoint Presentation</vt:lpstr>
      <vt:lpstr>PowerPoint Presentation</vt:lpstr>
      <vt:lpstr>PowerPoint Presentation</vt:lpstr>
      <vt:lpstr>PowerPoint Presentation</vt:lpstr>
      <vt:lpstr>PowerPoint Presentation</vt:lpstr>
      <vt:lpstr>Practice Problem #2</vt:lpstr>
      <vt:lpstr>PowerPoint Presentation</vt:lpstr>
      <vt:lpstr>PowerPoint Presentation</vt:lpstr>
      <vt:lpstr>Practice Problem #3</vt:lpstr>
      <vt:lpstr>PowerPoint Presentation</vt:lpstr>
      <vt:lpstr>PowerPoint Presentation</vt:lpstr>
      <vt:lpstr>PowerPoint Presentation</vt:lpstr>
      <vt:lpstr>PowerPoint Presentation</vt:lpstr>
      <vt:lpstr>Practice Problem #4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Potential Tutorial</dc:title>
  <dc:creator>Kathryn O. Krouse</dc:creator>
  <cp:lastModifiedBy>Kathryn O. Krouse</cp:lastModifiedBy>
  <cp:revision>19</cp:revision>
  <dcterms:created xsi:type="dcterms:W3CDTF">2015-11-30T12:12:47Z</dcterms:created>
  <dcterms:modified xsi:type="dcterms:W3CDTF">2016-11-30T16:36:23Z</dcterms:modified>
</cp:coreProperties>
</file>